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1987</c:v>
                </c:pt>
                <c:pt idx="1">
                  <c:v>1990</c:v>
                </c:pt>
                <c:pt idx="2">
                  <c:v>1993</c:v>
                </c:pt>
                <c:pt idx="3">
                  <c:v>1996</c:v>
                </c:pt>
                <c:pt idx="4">
                  <c:v>1999</c:v>
                </c:pt>
                <c:pt idx="5">
                  <c:v>2001</c:v>
                </c:pt>
                <c:pt idx="6">
                  <c:v>2004</c:v>
                </c:pt>
                <c:pt idx="7">
                  <c:v>2007</c:v>
                </c:pt>
                <c:pt idx="8">
                  <c:v>2010</c:v>
                </c:pt>
                <c:pt idx="9">
                  <c:v>2013</c:v>
                </c:pt>
                <c:pt idx="10">
                  <c:v>2016</c:v>
                </c:pt>
                <c:pt idx="11">
                  <c:v>2018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116</c:v>
                </c:pt>
                <c:pt idx="1">
                  <c:v>113</c:v>
                </c:pt>
                <c:pt idx="2">
                  <c:v>114</c:v>
                </c:pt>
                <c:pt idx="3">
                  <c:v>108</c:v>
                </c:pt>
                <c:pt idx="4">
                  <c:v>103</c:v>
                </c:pt>
                <c:pt idx="5">
                  <c:v>99</c:v>
                </c:pt>
                <c:pt idx="6">
                  <c:v>93</c:v>
                </c:pt>
                <c:pt idx="7">
                  <c:v>90</c:v>
                </c:pt>
                <c:pt idx="8">
                  <c:v>101</c:v>
                </c:pt>
                <c:pt idx="9">
                  <c:v>99</c:v>
                </c:pt>
                <c:pt idx="10">
                  <c:v>91</c:v>
                </c:pt>
                <c:pt idx="11">
                  <c:v>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EE-42C1-A94E-7BC996851D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2741248"/>
        <c:axId val="242742784"/>
      </c:lineChart>
      <c:catAx>
        <c:axId val="242741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2742784"/>
        <c:crosses val="autoZero"/>
        <c:auto val="1"/>
        <c:lblAlgn val="ctr"/>
        <c:lblOffset val="100"/>
        <c:noMultiLvlLbl val="0"/>
      </c:catAx>
      <c:valAx>
        <c:axId val="242742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2741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14/111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Deelnemers</c:v>
                </c:pt>
                <c:pt idx="1">
                  <c:v>Nuut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111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D8-4D56-9D36-9FE2A4DBB2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4125899585132504"/>
          <c:y val="0.30839830328897483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"/>
          <c:y val="2.6129839844050932E-2"/>
          <c:w val="0.77621376494604843"/>
          <c:h val="0.7765878562486309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253/1325</c:v>
                </c:pt>
              </c:strCache>
            </c:strRef>
          </c:tx>
          <c:explosion val="25"/>
          <c:cat>
            <c:strRef>
              <c:f>Sheet1!$A$2:$A$3</c:f>
              <c:strCache>
                <c:ptCount val="2"/>
                <c:pt idx="0">
                  <c:v>Ideaal</c:v>
                </c:pt>
                <c:pt idx="1">
                  <c:v>Betrokke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1325</c:v>
                </c:pt>
                <c:pt idx="1">
                  <c:v>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3A-4A18-B529-E8F05E9619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239D-EB7B-4F1D-B250-11E87CE7BDC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C0D4A87-37B2-4423-8AC3-9951F2AA1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239D-EB7B-4F1D-B250-11E87CE7BDC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4A87-37B2-4423-8AC3-9951F2AA1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239D-EB7B-4F1D-B250-11E87CE7BDC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4A87-37B2-4423-8AC3-9951F2AA1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239D-EB7B-4F1D-B250-11E87CE7BDC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C0D4A87-37B2-4423-8AC3-9951F2AA1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239D-EB7B-4F1D-B250-11E87CE7BDC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4A87-37B2-4423-8AC3-9951F2AA15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239D-EB7B-4F1D-B250-11E87CE7BDC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4A87-37B2-4423-8AC3-9951F2AA1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239D-EB7B-4F1D-B250-11E87CE7BDC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C0D4A87-37B2-4423-8AC3-9951F2AA15B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239D-EB7B-4F1D-B250-11E87CE7BDC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4A87-37B2-4423-8AC3-9951F2AA1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239D-EB7B-4F1D-B250-11E87CE7BDC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4A87-37B2-4423-8AC3-9951F2AA1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239D-EB7B-4F1D-B250-11E87CE7BDC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4A87-37B2-4423-8AC3-9951F2AA1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239D-EB7B-4F1D-B250-11E87CE7BDC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4A87-37B2-4423-8AC3-9951F2AA15B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04E239D-EB7B-4F1D-B250-11E87CE7BDC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0D4A87-37B2-4423-8AC3-9951F2AA15B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SINODE 2018 - DIE PAD VORENTOE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Gespreksforum 3 - Noordrand</a:t>
            </a:r>
          </a:p>
        </p:txBody>
      </p:sp>
    </p:spTree>
    <p:extLst>
      <p:ext uri="{BB962C8B-B14F-4D97-AF65-F5344CB8AC3E}">
        <p14:creationId xmlns:p14="http://schemas.microsoft.com/office/powerpoint/2010/main" val="2499470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’n gekaapte kerkverband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764259"/>
              </p:ext>
            </p:extLst>
          </p:nvPr>
        </p:nvGraphicFramePr>
        <p:xfrm>
          <a:off x="1676400" y="2514600"/>
          <a:ext cx="6080760" cy="736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1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9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7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1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Sinode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Aantal predikante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Aantal ouderlinge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214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432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’n gekaapte kerkverband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990350"/>
              </p:ext>
            </p:extLst>
          </p:nvPr>
        </p:nvGraphicFramePr>
        <p:xfrm>
          <a:off x="1524000" y="2438400"/>
          <a:ext cx="6080760" cy="736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6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6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6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Sinode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Nuweling-predikante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Nuweling-ouderlinge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867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’n gekaapte kerkverband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Streeksinodes Bosveld en Pretoria (predikante-nuwelinge by die laaste 5 sinodes)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3566628"/>
              </p:ext>
            </p:extLst>
          </p:nvPr>
        </p:nvGraphicFramePr>
        <p:xfrm>
          <a:off x="838200" y="2362200"/>
          <a:ext cx="7010400" cy="345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1246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’n gekaapte kerkverband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Slegs 253 uit ’n potensiaal van 1325 predikante neem in die laaste 10 jaar aan GKSA-Sinode deel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068110"/>
              </p:ext>
            </p:extLst>
          </p:nvPr>
        </p:nvGraphicFramePr>
        <p:xfrm>
          <a:off x="457200" y="2667000"/>
          <a:ext cx="7086600" cy="345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228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’n gekaapte kerkverband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u="sng" dirty="0"/>
          </a:p>
          <a:p>
            <a:pPr marL="0" indent="0">
              <a:buNone/>
            </a:pPr>
            <a:r>
              <a:rPr lang="en-US" sz="2400" u="sng" dirty="0"/>
              <a:t>Toenemend harde standpunte teen die vrou in die amp</a:t>
            </a:r>
          </a:p>
          <a:p>
            <a:r>
              <a:rPr lang="en-US" sz="2400" dirty="0"/>
              <a:t>2009 - Twee rapporte/standpunte - ewe Bybels en Gereformeerd - verskil oor sintese</a:t>
            </a:r>
          </a:p>
          <a:p>
            <a:r>
              <a:rPr lang="en-US" sz="2400" dirty="0"/>
              <a:t>2015 - Die enkel manlike geslag van die ouderling en predikant is ’n wesenlike (belydenissaak).</a:t>
            </a:r>
          </a:p>
          <a:p>
            <a:r>
              <a:rPr lang="en-US" sz="2400" dirty="0"/>
              <a:t>2018 - Die eksegese van die Skrif waarvolgens vroue uit die amp geweer word, word deur die Sinode vir sy rekening geneem (onfeilbaar verklaar).</a:t>
            </a:r>
          </a:p>
        </p:txBody>
      </p:sp>
    </p:spTree>
    <p:extLst>
      <p:ext uri="{BB962C8B-B14F-4D97-AF65-F5344CB8AC3E}">
        <p14:creationId xmlns:p14="http://schemas.microsoft.com/office/powerpoint/2010/main" val="83513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’n liefdelose kerkverband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dirty="0"/>
              <a:t>Omdat die enkel manlike geslag van die ouderling en predikant deur die Sinode tot wesenlike saak verklaar is </a:t>
            </a:r>
          </a:p>
          <a:p>
            <a:pPr marL="0" indent="0" algn="ctr">
              <a:buNone/>
            </a:pPr>
            <a:r>
              <a:rPr lang="en-US" sz="2400" dirty="0"/>
              <a:t>(- ’n saak waaroor gelowiges nie mag verskil nie -)</a:t>
            </a:r>
          </a:p>
          <a:p>
            <a:pPr marL="0" indent="0" algn="ctr">
              <a:buNone/>
            </a:pPr>
            <a:r>
              <a:rPr lang="en-US" sz="2400" dirty="0"/>
              <a:t>is elkeen lidmaat of kerk </a:t>
            </a:r>
          </a:p>
          <a:p>
            <a:pPr marL="0" indent="0" algn="ctr">
              <a:buNone/>
            </a:pPr>
            <a:r>
              <a:rPr lang="en-US" sz="2400" u="sng" dirty="0"/>
              <a:t>wat maar net die standpunt huldig</a:t>
            </a:r>
          </a:p>
          <a:p>
            <a:pPr marL="0" indent="0" algn="ctr">
              <a:buNone/>
            </a:pPr>
            <a:r>
              <a:rPr lang="en-US" sz="2400" dirty="0"/>
              <a:t>dat vroue in al die ampte moet kan dien</a:t>
            </a:r>
          </a:p>
          <a:p>
            <a:pPr marL="0" indent="0" algn="ctr">
              <a:buNone/>
            </a:pPr>
            <a:r>
              <a:rPr lang="en-US" sz="2400" dirty="0" err="1"/>
              <a:t>tugwaardig</a:t>
            </a:r>
            <a:r>
              <a:rPr lang="en-US" sz="2400" dirty="0"/>
              <a:t>, en kan uit die kerkverband verban word.</a:t>
            </a:r>
          </a:p>
          <a:p>
            <a:pPr algn="ctr"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5995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’n valse kerkverband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dirty="0"/>
              <a:t>Dit stel die gewoonte (tradisie), groot getalle en kerklike vergaderings aan die woord van God gelyk (Art 7, NGB)</a:t>
            </a:r>
          </a:p>
          <a:p>
            <a:r>
              <a:rPr lang="en-US" sz="2400" dirty="0"/>
              <a:t>Die skryf aan homself en sy besluite meer mag toe as aan die woord van God (Art 29, NGB)</a:t>
            </a:r>
          </a:p>
          <a:p>
            <a:r>
              <a:rPr lang="en-US" sz="2400" dirty="0"/>
              <a:t>Dit vervolg hulle wat volgens die woord van God reg lewe (Art 29, NGB)</a:t>
            </a:r>
          </a:p>
        </p:txBody>
      </p:sp>
    </p:spTree>
    <p:extLst>
      <p:ext uri="{BB962C8B-B14F-4D97-AF65-F5344CB8AC3E}">
        <p14:creationId xmlns:p14="http://schemas.microsoft.com/office/powerpoint/2010/main" val="1746231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hoe voel jy daaroor?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Besluitneming op grond van tradisie en getalle is Rooms en kom neer op die bediening van valse gesag.</a:t>
            </a:r>
          </a:p>
          <a:p>
            <a:r>
              <a:rPr lang="en-US" sz="2400" dirty="0"/>
              <a:t>Die kerk dwaal deur die geslag van die ampsdraer tot wesenlike saak te verklaar</a:t>
            </a:r>
          </a:p>
          <a:p>
            <a:r>
              <a:rPr lang="en-US" sz="2400" dirty="0" err="1"/>
              <a:t>Sinodekaping</a:t>
            </a:r>
            <a:r>
              <a:rPr lang="en-US" sz="2400" dirty="0"/>
              <a:t> is ’n aantasting van Christus se gesag</a:t>
            </a:r>
          </a:p>
          <a:p>
            <a:r>
              <a:rPr lang="en-US" sz="2400" dirty="0"/>
              <a:t>Biblisisme is ’n groot gevaar vir die GKSA</a:t>
            </a:r>
          </a:p>
          <a:p>
            <a:r>
              <a:rPr lang="en-US" sz="2400" dirty="0"/>
              <a:t>Die saak is ernstig - maar eenheid is tans belangriker</a:t>
            </a:r>
          </a:p>
          <a:p>
            <a:r>
              <a:rPr lang="en-US" sz="2400" dirty="0"/>
              <a:t>Ek kry die vroue wat nie mag dien nie jammer</a:t>
            </a:r>
          </a:p>
          <a:p>
            <a:r>
              <a:rPr lang="en-US" sz="2400" dirty="0"/>
              <a:t>Moenie dinge op die spits dryf - ek wil vrede hê</a:t>
            </a:r>
          </a:p>
          <a:p>
            <a:r>
              <a:rPr lang="en-US" sz="2400" dirty="0"/>
              <a:t>Dis ’n verskil tussen broeders - wat verdra moet word</a:t>
            </a:r>
          </a:p>
          <a:p>
            <a:r>
              <a:rPr lang="en-US" sz="2400" dirty="0"/>
              <a:t>Gee tyd - die saak sal homself uitsorteer</a:t>
            </a:r>
          </a:p>
          <a:p>
            <a:r>
              <a:rPr lang="en-US" sz="2400" dirty="0"/>
              <a:t>Bloot ’n interessante debat</a:t>
            </a:r>
          </a:p>
        </p:txBody>
      </p:sp>
    </p:spTree>
    <p:extLst>
      <p:ext uri="{BB962C8B-B14F-4D97-AF65-F5344CB8AC3E}">
        <p14:creationId xmlns:p14="http://schemas.microsoft.com/office/powerpoint/2010/main" val="178811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hoe voel jy daaroor?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 lnSpcReduction="10000"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Besluitneming op grond van tradisie en getalle is Rooms en kom neer op die bediening van valse gesag.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Die kerk dwaal deur die geslag van die ampsdraer tot wesenlike saak te verklaar</a:t>
            </a:r>
          </a:p>
          <a:p>
            <a:r>
              <a:rPr lang="en-US" sz="2400" b="1" dirty="0" err="1">
                <a:solidFill>
                  <a:srgbClr val="FF0000"/>
                </a:solidFill>
              </a:rPr>
              <a:t>Sinodekaping</a:t>
            </a:r>
            <a:r>
              <a:rPr lang="en-US" sz="2400" b="1" dirty="0">
                <a:solidFill>
                  <a:srgbClr val="FF0000"/>
                </a:solidFill>
              </a:rPr>
              <a:t> is ’n aantasting van Christus se gesag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Biblisisme is ’n groot gevaar vir die GKSA</a:t>
            </a:r>
          </a:p>
          <a:p>
            <a:r>
              <a:rPr lang="en-US" sz="2400" dirty="0"/>
              <a:t>Die saak is ernstig - maar eenheid is tans belangriker</a:t>
            </a:r>
          </a:p>
          <a:p>
            <a:r>
              <a:rPr lang="en-US" sz="2400" dirty="0"/>
              <a:t>Ek kry die vroue wat nie mag dien nie jammer</a:t>
            </a:r>
          </a:p>
          <a:p>
            <a:r>
              <a:rPr lang="en-US" sz="2400" dirty="0"/>
              <a:t>Moenie dinge op die spits dryf - ek wil vrede hê</a:t>
            </a:r>
          </a:p>
          <a:p>
            <a:r>
              <a:rPr lang="en-US" sz="2400" dirty="0"/>
              <a:t>Dis ’n verskil tussen broeders - wat verdra moet word</a:t>
            </a:r>
          </a:p>
          <a:p>
            <a:r>
              <a:rPr lang="en-US" sz="2400" dirty="0"/>
              <a:t>Gee tyd - die saak sal homself uitsorteer</a:t>
            </a:r>
          </a:p>
          <a:p>
            <a:r>
              <a:rPr lang="en-US" sz="2400" dirty="0"/>
              <a:t>Bloot ’n interessante debat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4800" y="3830780"/>
            <a:ext cx="8001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863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wat kan ons doen? </a:t>
            </a:r>
            <a:r>
              <a:rPr lang="en-US" sz="3100" dirty="0"/>
              <a:t>(die pad vorentoe)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Terug na die Sinode toe?</a:t>
            </a:r>
          </a:p>
          <a:p>
            <a:endParaRPr lang="en-US" sz="2400" dirty="0"/>
          </a:p>
          <a:p>
            <a:r>
              <a:rPr lang="en-US" sz="2400" dirty="0"/>
              <a:t>VERSTAAN</a:t>
            </a:r>
          </a:p>
          <a:p>
            <a:r>
              <a:rPr lang="en-US" sz="2400" dirty="0"/>
              <a:t>VERTEL</a:t>
            </a:r>
          </a:p>
          <a:p>
            <a:r>
              <a:rPr lang="en-US" sz="2400" dirty="0"/>
              <a:t>VERANDER</a:t>
            </a:r>
          </a:p>
          <a:p>
            <a:r>
              <a:rPr lang="en-US" sz="2400" dirty="0"/>
              <a:t>VERENIG</a:t>
            </a:r>
          </a:p>
        </p:txBody>
      </p:sp>
    </p:spTree>
    <p:extLst>
      <p:ext uri="{BB962C8B-B14F-4D97-AF65-F5344CB8AC3E}">
        <p14:creationId xmlns:p14="http://schemas.microsoft.com/office/powerpoint/2010/main" val="428147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WAT IS DIE SITUASIE?</a:t>
            </a:r>
          </a:p>
          <a:p>
            <a:r>
              <a:rPr lang="en-US" dirty="0"/>
              <a:t>HOE VOEL JY DAAROOR?</a:t>
            </a:r>
          </a:p>
          <a:p>
            <a:r>
              <a:rPr lang="en-US" dirty="0"/>
              <a:t>HOE LYK DIE PAD VORENTOE?</a:t>
            </a:r>
          </a:p>
        </p:txBody>
      </p:sp>
    </p:spTree>
    <p:extLst>
      <p:ext uri="{BB962C8B-B14F-4D97-AF65-F5344CB8AC3E}">
        <p14:creationId xmlns:p14="http://schemas.microsoft.com/office/powerpoint/2010/main" val="288053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VERSTAAN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2400" dirty="0"/>
              <a:t>KERKLIKE PRAKTYK VERANDER VAN GRONDVLAK AF </a:t>
            </a:r>
          </a:p>
        </p:txBody>
      </p:sp>
    </p:spTree>
    <p:extLst>
      <p:ext uri="{BB962C8B-B14F-4D97-AF65-F5344CB8AC3E}">
        <p14:creationId xmlns:p14="http://schemas.microsoft.com/office/powerpoint/2010/main" val="42840645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AS JY DINGE OP GRONDVLAK WIL VERANDER</a:t>
            </a:r>
          </a:p>
          <a:p>
            <a:pPr marL="0" indent="0" algn="ctr">
              <a:buNone/>
            </a:pPr>
            <a:r>
              <a:rPr lang="en-US" sz="2400" dirty="0"/>
              <a:t>MOET JY MENSE INLIG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DIE SLEUTEL IS DIE INLIGTING EN MOBILISERING</a:t>
            </a:r>
          </a:p>
          <a:p>
            <a:pPr marL="0" indent="0" algn="ctr">
              <a:buNone/>
            </a:pPr>
            <a:r>
              <a:rPr lang="en-US" sz="2400" dirty="0"/>
              <a:t>VAN DIE GEREFORMEERDE VROU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(In die laaste 30 jaar het vroue  </a:t>
            </a:r>
          </a:p>
          <a:p>
            <a:pPr marL="0" indent="0" algn="ctr">
              <a:buNone/>
            </a:pPr>
            <a:r>
              <a:rPr lang="en-US" sz="2400" dirty="0"/>
              <a:t>oor VIDA nie aan die woord gekom het nie)</a:t>
            </a:r>
          </a:p>
        </p:txBody>
      </p:sp>
    </p:spTree>
    <p:extLst>
      <p:ext uri="{BB962C8B-B14F-4D97-AF65-F5344CB8AC3E}">
        <p14:creationId xmlns:p14="http://schemas.microsoft.com/office/powerpoint/2010/main" val="28106036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725" y="1554163"/>
            <a:ext cx="3396949" cy="4525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26712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verander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86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Soveel as moontlik gemeentes moet besluit</a:t>
            </a:r>
          </a:p>
          <a:p>
            <a:pPr marL="0" indent="0" algn="ctr">
              <a:buNone/>
            </a:pPr>
            <a:r>
              <a:rPr lang="en-US" sz="2400" dirty="0"/>
              <a:t>om voortaan nie meer geslag in aanmerking te neem</a:t>
            </a:r>
          </a:p>
          <a:p>
            <a:pPr marL="0" indent="0" algn="ctr">
              <a:buNone/>
            </a:pPr>
            <a:r>
              <a:rPr lang="en-US" sz="2400" dirty="0"/>
              <a:t>in die verkiesing van ampsdraers nie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Die Sinode het bloot deur stemming bepaal</a:t>
            </a:r>
          </a:p>
          <a:p>
            <a:pPr marL="0" indent="0" algn="ctr">
              <a:buNone/>
            </a:pPr>
            <a:r>
              <a:rPr lang="en-US" sz="2400" dirty="0"/>
              <a:t>watter standpunt moet geld</a:t>
            </a:r>
          </a:p>
          <a:p>
            <a:pPr marL="0" indent="0" algn="ctr">
              <a:buNone/>
            </a:pPr>
            <a:r>
              <a:rPr lang="en-US" sz="2400" dirty="0"/>
              <a:t>’n Gemeente kan dit dus ook doen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In ’n gemeentevergadering het mans en vrouestemreg.</a:t>
            </a:r>
          </a:p>
        </p:txBody>
      </p:sp>
    </p:spTree>
    <p:extLst>
      <p:ext uri="{BB962C8B-B14F-4D97-AF65-F5344CB8AC3E}">
        <p14:creationId xmlns:p14="http://schemas.microsoft.com/office/powerpoint/2010/main" val="36532122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verenig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Gemeentes wat die saak van VIDA ondersteun</a:t>
            </a:r>
          </a:p>
          <a:p>
            <a:pPr marL="0" indent="0" algn="ctr">
              <a:buNone/>
            </a:pPr>
            <a:r>
              <a:rPr lang="en-US" sz="2400" dirty="0"/>
              <a:t>organiseer hulleself in ’n nuwe klassis:</a:t>
            </a:r>
          </a:p>
          <a:p>
            <a:pPr marL="0" indent="0" algn="ctr">
              <a:buNone/>
            </a:pPr>
            <a:r>
              <a:rPr lang="en-US" sz="2400" dirty="0"/>
              <a:t>Klassis DEBORA (Noord)</a:t>
            </a:r>
          </a:p>
          <a:p>
            <a:pPr marL="0" indent="0" algn="ctr">
              <a:buNone/>
            </a:pPr>
            <a:r>
              <a:rPr lang="en-US" sz="2400" dirty="0"/>
              <a:t>Klassis </a:t>
            </a:r>
            <a:r>
              <a:rPr lang="en-US" sz="2400" dirty="0" err="1"/>
              <a:t>HULDA</a:t>
            </a:r>
            <a:r>
              <a:rPr lang="en-US" sz="2400" dirty="0"/>
              <a:t> (Suid)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Doen aansoek om onder Streeksinode Randvaal</a:t>
            </a:r>
          </a:p>
          <a:p>
            <a:pPr marL="0" indent="0" algn="ctr">
              <a:buNone/>
            </a:pPr>
            <a:r>
              <a:rPr lang="en-US" sz="2400" dirty="0"/>
              <a:t>en die Suidelike Streeksinode te ressorteer </a:t>
            </a:r>
          </a:p>
        </p:txBody>
      </p:sp>
    </p:spTree>
    <p:extLst>
      <p:ext uri="{BB962C8B-B14F-4D97-AF65-F5344CB8AC3E}">
        <p14:creationId xmlns:p14="http://schemas.microsoft.com/office/powerpoint/2010/main" val="22914657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waarom verenig tot een klassis?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Gee gestalte aan wat ons bely</a:t>
            </a:r>
          </a:p>
          <a:p>
            <a:r>
              <a:rPr lang="en-US" sz="2400" dirty="0"/>
              <a:t>’n Eie openlike verklaring</a:t>
            </a:r>
          </a:p>
          <a:p>
            <a:r>
              <a:rPr lang="en-US" sz="2400" dirty="0"/>
              <a:t>Hartlike samewerking en ondersteuning</a:t>
            </a:r>
          </a:p>
          <a:p>
            <a:r>
              <a:rPr lang="en-US" sz="2400" dirty="0"/>
              <a:t>Gee advies aan mekaar</a:t>
            </a:r>
          </a:p>
          <a:p>
            <a:r>
              <a:rPr lang="en-US" sz="2400" dirty="0"/>
              <a:t>Beskerm mekaar</a:t>
            </a:r>
          </a:p>
          <a:p>
            <a:r>
              <a:rPr lang="en-US" sz="2400" dirty="0"/>
              <a:t>Besin saam oor VIDA wêreldwyd kan vorder</a:t>
            </a:r>
          </a:p>
          <a:p>
            <a:r>
              <a:rPr lang="en-US" sz="2400" dirty="0"/>
              <a:t>Neem saam besluite  </a:t>
            </a:r>
          </a:p>
        </p:txBody>
      </p:sp>
    </p:spTree>
    <p:extLst>
      <p:ext uri="{BB962C8B-B14F-4D97-AF65-F5344CB8AC3E}">
        <p14:creationId xmlns:p14="http://schemas.microsoft.com/office/powerpoint/2010/main" val="216949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die pad vorentoe?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NIKS DOEN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of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VERSTAAN</a:t>
            </a:r>
            <a:r>
              <a:rPr lang="en-US" dirty="0"/>
              <a:t>, VERTEL, VERANDER, VERENIG</a:t>
            </a:r>
          </a:p>
        </p:txBody>
      </p:sp>
    </p:spTree>
    <p:extLst>
      <p:ext uri="{BB962C8B-B14F-4D97-AF65-F5344CB8AC3E}">
        <p14:creationId xmlns:p14="http://schemas.microsoft.com/office/powerpoint/2010/main" val="3575917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 is die situasie?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Na Sinode 2018 is ons in die GKSA deel van:</a:t>
            </a:r>
          </a:p>
          <a:p>
            <a:r>
              <a:rPr lang="en-US" sz="2400" dirty="0"/>
              <a:t>’n KWYNENDE kerkverband,</a:t>
            </a:r>
          </a:p>
          <a:p>
            <a:r>
              <a:rPr lang="en-US" sz="2400" dirty="0"/>
              <a:t>’n VERDEELDE kerkverband,</a:t>
            </a:r>
          </a:p>
          <a:p>
            <a:r>
              <a:rPr lang="en-US" sz="2400" dirty="0"/>
              <a:t>’n (in SA-konteks grootliks) IRRELEVANTE kerkverband,</a:t>
            </a:r>
          </a:p>
          <a:p>
            <a:r>
              <a:rPr lang="en-US" sz="2400" dirty="0"/>
              <a:t>’n (deur die biblisiste) GEKAAPTE kerkverband,</a:t>
            </a:r>
          </a:p>
          <a:p>
            <a:r>
              <a:rPr lang="en-US" sz="2400" dirty="0"/>
              <a:t>’n LIEFDELOSE kerkverband en</a:t>
            </a:r>
          </a:p>
          <a:p>
            <a:r>
              <a:rPr lang="en-US" sz="2400" dirty="0"/>
              <a:t>in (bepaalde opsigte) ’n VALSE kerkverband.</a:t>
            </a:r>
          </a:p>
        </p:txBody>
      </p:sp>
    </p:spTree>
    <p:extLst>
      <p:ext uri="{BB962C8B-B14F-4D97-AF65-F5344CB8AC3E}">
        <p14:creationId xmlns:p14="http://schemas.microsoft.com/office/powerpoint/2010/main" val="306414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’n kwynende kerkverband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Nulpunt teen 2060</a:t>
            </a:r>
          </a:p>
          <a:p>
            <a:endParaRPr lang="en-US" dirty="0"/>
          </a:p>
        </p:txBody>
      </p:sp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049674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2821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’n verdeelde kerkverband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2800" u="sng" dirty="0"/>
              <a:t>Biblisisme</a:t>
            </a:r>
            <a:endParaRPr lang="en-US" sz="2800" dirty="0"/>
          </a:p>
          <a:p>
            <a:pPr marL="0" indent="0" algn="ctr">
              <a:buNone/>
            </a:pPr>
            <a:r>
              <a:rPr lang="en-US" sz="2400" dirty="0"/>
              <a:t>’n Eksegetiese benadering </a:t>
            </a:r>
          </a:p>
          <a:p>
            <a:pPr marL="0" indent="0" algn="ctr">
              <a:buNone/>
            </a:pPr>
            <a:r>
              <a:rPr lang="en-US" sz="2400" dirty="0"/>
              <a:t>waarvolgens eie insigte in die Skrif </a:t>
            </a:r>
          </a:p>
          <a:p>
            <a:pPr marL="0" indent="0" algn="ctr">
              <a:buNone/>
            </a:pPr>
            <a:r>
              <a:rPr lang="en-US" sz="2400" dirty="0"/>
              <a:t>tot die Skrif self verhef word.</a:t>
            </a:r>
          </a:p>
        </p:txBody>
      </p:sp>
    </p:spTree>
    <p:extLst>
      <p:ext uri="{BB962C8B-B14F-4D97-AF65-F5344CB8AC3E}">
        <p14:creationId xmlns:p14="http://schemas.microsoft.com/office/powerpoint/2010/main" val="2933017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’n irrelevante kerkverband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2400" dirty="0"/>
              <a:t>In die sosio-politiese konteks van Suid-Afrika vandag</a:t>
            </a:r>
          </a:p>
          <a:p>
            <a:pPr marL="0" indent="0" algn="ctr">
              <a:buNone/>
            </a:pPr>
            <a:r>
              <a:rPr lang="en-US" sz="2400" dirty="0"/>
              <a:t>is dit ondenkbaar dat enige organisasie</a:t>
            </a:r>
          </a:p>
          <a:p>
            <a:pPr marL="0" indent="0" algn="ctr">
              <a:buNone/>
            </a:pPr>
            <a:r>
              <a:rPr lang="en-US" sz="2400" dirty="0"/>
              <a:t>wat ook maar in die geringste mate diskrimineer</a:t>
            </a:r>
          </a:p>
          <a:p>
            <a:pPr marL="0" indent="0" algn="ctr">
              <a:buNone/>
            </a:pPr>
            <a:r>
              <a:rPr lang="en-US" sz="2400" dirty="0"/>
              <a:t>effektief in die samelewing sal kan werk.</a:t>
            </a:r>
          </a:p>
        </p:txBody>
      </p:sp>
    </p:spTree>
    <p:extLst>
      <p:ext uri="{BB962C8B-B14F-4D97-AF65-F5344CB8AC3E}">
        <p14:creationId xmlns:p14="http://schemas.microsoft.com/office/powerpoint/2010/main" val="4094141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’n gekaapte kerkverband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73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’n gekaapte kerkverband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sz="2400" dirty="0"/>
              <a:t>	Thomas Kuhn (1922-1996)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838200"/>
            <a:ext cx="1829837" cy="224155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022049"/>
              </p:ext>
            </p:extLst>
          </p:nvPr>
        </p:nvGraphicFramePr>
        <p:xfrm>
          <a:off x="685798" y="3733800"/>
          <a:ext cx="762103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0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Fokus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Voor-wetenskaplik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Normaal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Produktiwiteit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Krities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Soeke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Kennis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Revolusionêr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62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’n gekaapte kerkverband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dirty="0"/>
              <a:t>Die politieke stryd om vroue tot al die ampte toe te laat</a:t>
            </a:r>
          </a:p>
          <a:p>
            <a:pPr marL="0" indent="0" algn="ctr">
              <a:buNone/>
            </a:pPr>
            <a:r>
              <a:rPr lang="en-US" sz="2400" dirty="0"/>
              <a:t>is in die afgelope dekade in die GKSA </a:t>
            </a:r>
          </a:p>
          <a:p>
            <a:pPr marL="0" indent="0" algn="ctr">
              <a:buNone/>
            </a:pPr>
            <a:r>
              <a:rPr lang="en-US" sz="2400" dirty="0"/>
              <a:t>deur die voorstanders van VIDA </a:t>
            </a:r>
            <a:r>
              <a:rPr lang="en-US" sz="2400" u="sng" dirty="0"/>
              <a:t>verloor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67250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141</TotalTime>
  <Words>870</Words>
  <Application>Microsoft Office PowerPoint</Application>
  <PresentationFormat>On-screen Show (4:3)</PresentationFormat>
  <Paragraphs>175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Calibri</vt:lpstr>
      <vt:lpstr>Franklin Gothic Book</vt:lpstr>
      <vt:lpstr>Franklin Gothic Medium</vt:lpstr>
      <vt:lpstr>Times New Roman</vt:lpstr>
      <vt:lpstr>Wingdings 2</vt:lpstr>
      <vt:lpstr>Trek</vt:lpstr>
      <vt:lpstr>SINODE 2018 - DIE PAD VORENTOE</vt:lpstr>
      <vt:lpstr>PowerPoint Presentation</vt:lpstr>
      <vt:lpstr>wat is die situasie?</vt:lpstr>
      <vt:lpstr>’n kwynende kerkverband</vt:lpstr>
      <vt:lpstr>’n verdeelde kerkverband</vt:lpstr>
      <vt:lpstr>’n irrelevante kerkverband</vt:lpstr>
      <vt:lpstr>’n gekaapte kerkverband</vt:lpstr>
      <vt:lpstr>’n gekaapte kerkverband</vt:lpstr>
      <vt:lpstr>’n gekaapte kerkverband</vt:lpstr>
      <vt:lpstr>’n gekaapte kerkverband</vt:lpstr>
      <vt:lpstr>’n gekaapte kerkverband</vt:lpstr>
      <vt:lpstr>’n gekaapte kerkverband</vt:lpstr>
      <vt:lpstr>’n gekaapte kerkverband</vt:lpstr>
      <vt:lpstr>’n gekaapte kerkverband</vt:lpstr>
      <vt:lpstr>’n liefdelose kerkverband</vt:lpstr>
      <vt:lpstr>’n valse kerkverband</vt:lpstr>
      <vt:lpstr>hoe voel jy daaroor? </vt:lpstr>
      <vt:lpstr>hoe voel jy daaroor? </vt:lpstr>
      <vt:lpstr>wat kan ons doen? (die pad vorentoe)</vt:lpstr>
      <vt:lpstr>VERSTAAN</vt:lpstr>
      <vt:lpstr>VERTEL</vt:lpstr>
      <vt:lpstr>PowerPoint Presentation</vt:lpstr>
      <vt:lpstr>verander</vt:lpstr>
      <vt:lpstr>verenig</vt:lpstr>
      <vt:lpstr>waarom verenig tot een klassis?</vt:lpstr>
      <vt:lpstr>die pad vorentoe?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Wim</dc:creator>
  <cp:lastModifiedBy>Marthinus Wissing</cp:lastModifiedBy>
  <cp:revision>17</cp:revision>
  <dcterms:created xsi:type="dcterms:W3CDTF">2018-03-15T03:19:02Z</dcterms:created>
  <dcterms:modified xsi:type="dcterms:W3CDTF">2018-04-10T14:52:39Z</dcterms:modified>
</cp:coreProperties>
</file>